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9" r:id="rId3"/>
    <p:sldId id="289" r:id="rId4"/>
    <p:sldId id="414" r:id="rId5"/>
    <p:sldId id="415" r:id="rId6"/>
    <p:sldId id="416" r:id="rId7"/>
    <p:sldId id="420" r:id="rId8"/>
    <p:sldId id="421" r:id="rId9"/>
    <p:sldId id="422" r:id="rId10"/>
    <p:sldId id="423" r:id="rId11"/>
    <p:sldId id="424" r:id="rId12"/>
    <p:sldId id="425" r:id="rId13"/>
    <p:sldId id="426" r:id="rId14"/>
    <p:sldId id="427" r:id="rId15"/>
    <p:sldId id="419" r:id="rId16"/>
    <p:sldId id="431" r:id="rId17"/>
    <p:sldId id="429" r:id="rId18"/>
    <p:sldId id="430" r:id="rId19"/>
    <p:sldId id="432" r:id="rId20"/>
    <p:sldId id="413" r:id="rId21"/>
  </p:sldIdLst>
  <p:sldSz cx="12192000" cy="6858000"/>
  <p:notesSz cx="6858000" cy="9144000"/>
  <p:embeddedFontLst>
    <p:embeddedFont>
      <p:font typeface="Nanum Pen Script" panose="03040600000000000000" pitchFamily="66" charset="-127"/>
      <p:regular r:id="rId23"/>
    </p:embeddedFont>
    <p:embeddedFont>
      <p:font typeface="HY헤드라인M" panose="02030600000101010101" pitchFamily="18" charset="-127"/>
      <p:regular r:id="rId24"/>
    </p:embeddedFont>
    <p:embeddedFont>
      <p:font typeface="HY태백B" panose="02030600000101010101" pitchFamily="18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진호" initials="김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6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66" autoAdjust="0"/>
    <p:restoredTop sz="80155" autoAdjust="0"/>
  </p:normalViewPr>
  <p:slideViewPr>
    <p:cSldViewPr snapToGrid="0" snapToObjects="1">
      <p:cViewPr>
        <p:scale>
          <a:sx n="75" d="100"/>
          <a:sy n="75" d="100"/>
        </p:scale>
        <p:origin x="-72" y="-3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FEFE97-B7DD-4D37-8D03-6C97C06C2450}" type="datetimeFigureOut">
              <a:rPr lang="ko-KR" altLang="en-US" smtClean="0"/>
              <a:t>2019-04-03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89F0E4-18BE-4FF7-B971-D93EEE51AF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702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3178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latinLnBrk="1">
              <a:buAutoNum type="arabicPeriod"/>
            </a:pP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study silk proteins spun by spiders to determine what gives them their incredible properties.</a:t>
            </a:r>
            <a:b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우리는 거미에 의해 방사 된 실크 단백질을 연구하여 무엇이 그들의 놀라운 성질을 부여하는지 결정합니다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indent="-228600" latinLnBrk="1">
              <a:buAutoNum type="arabicPeriod"/>
            </a:pP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develop proteins inspired by these natural silks by using bioengineering to put genes into yeast.</a:t>
            </a:r>
            <a:b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우리는 효모에 유전자를 넣기 위해 생체 공학을 사용하여 이러한 천연 실크에서 영감을 얻은 단백질을 개발합니다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indent="-228600" latinLnBrk="1">
              <a:buAutoNum type="arabicPeriod"/>
            </a:pP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produce the protein in large quantities through fermentation, using yeast, sugar and water.</a:t>
            </a:r>
            <a:b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우리는 효모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설탕 및 물을 사용하여 발효를 통해 다량의 단백질을 생산합니다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b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설탕은 파운드당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센트에 불과</a:t>
            </a:r>
            <a:endParaRPr lang="en-US" altLang="ko-KR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 latinLnBrk="1">
              <a:buAutoNum type="arabicPeriod"/>
            </a:pP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extract the liquid silk protein and spin it into fibers in the same way fibers like acrylic and rayon are made.</a:t>
            </a:r>
            <a:b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우리는 액상 실크 단백질을 추출하여 아크릴과 레이온 같은 섬유가 만들어지는 것과 같은 방법으로 섬유 속으로 회전시킵니다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228600" indent="-228600" latinLnBrk="1">
              <a:buAutoNum type="arabicPeriod"/>
            </a:pP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knit or weave these fibers into fabrics and garments.</a:t>
            </a:r>
            <a:b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우리는 이러한 섬유를 직물과 의복으로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뜨개거나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짜깁니다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수십 년 동안 과학자들과 기업가들은 실험실에서 자란 거미 실크를 만드는 것에 대해 환상적이었습니다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거미 실크는 강철보다 강하고 구름보다 부드럽지만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현실은 과대 광고에 부응하지 못했습니다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20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전 캐나다 기업이 수많은 거미 실크를 생산하는 염소 떼를 개발했으나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2009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년에 사업을 중단하기 전에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바이오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시장에 내놓지 못했습니다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2015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 일본의 스파이 벌은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노스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페이스는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스파이더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실크로 만든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달 파카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(moon parka)"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붙어 있었지만 소비자 제품보다 예술품이었다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독일의 </a:t>
            </a:r>
            <a:r>
              <a:rPr lang="en-US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AMSilk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년에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아디다스와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함께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생분해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성 신발을 제작했으나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현재 실크 첨가제를 사용하여 피부 제품의 광택과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샴푸를주는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화장품 회사에 바이오 실크를 판매하는 데 주력하고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덜 위험하고 섹시한 사업은 아닙니다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.</a:t>
            </a:r>
          </a:p>
          <a:p>
            <a:pPr latinLnBrk="1"/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초기 섬유에 대한 조기 피드백은 아픈 동물처럼 보였습니다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다른 하나는 며칠 후에 녹았다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재료가 약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40 %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줄어 들었습니다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거미에서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재산은 초 수축이라고 불리고 과학적인 학문의 주제이다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Nike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Patagonia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일했던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Bolt Threads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제품 개발 담당 부사장 인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Jamie Bainbridge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원사를 다른 천연 섬유와 혼합하여 안정화시키는 방법을 모색했습니다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그녀는 양모 혼합과 셀룰로오스 섬유로 다시 성공하여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스파이더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실크의 특성을 유지하는 것으로 보이는 더 매력적인 직물을 만들었습니다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atinLnBrk="1"/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high performance textile, spun from the same proteins as a spider’s web, and created using biology, fermentation, and traditional textile production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revolutionary material that looks, feels, and behaves like hand-crafted leather. Made from mycelium, the root structure of mushrooms.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수익은 정확히 공개되지 않았다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추정치를 평균하면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25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백만 정도</a:t>
            </a:r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투자금은 초창기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백만달러에서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213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백만달러</a:t>
            </a:r>
            <a:r>
              <a:rPr lang="ko-KR" alt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700</a:t>
            </a:r>
            <a:r>
              <a:rPr lang="ko-KR" alt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백만달러를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유치했다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둘 다 </a:t>
            </a:r>
            <a:r>
              <a:rPr lang="en-US" altLang="ko-KR" baseline="0" dirty="0" smtClean="0"/>
              <a:t>UCSF</a:t>
            </a:r>
            <a:r>
              <a:rPr lang="ko-KR" altLang="en-US" baseline="0" dirty="0" smtClean="0"/>
              <a:t>에서 </a:t>
            </a:r>
            <a:r>
              <a:rPr lang="en-US" altLang="ko-KR" baseline="0" dirty="0" err="1" smtClean="0"/>
              <a:t>Ph.d.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왼쪽은 생명공학 오른쪽은 생물 물리학 전공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2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$3 billion in revenue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haven’t been any breakthroughs in textiles in decades, after all, and in an earlier era the inventors of Gore-Tex built W.L. Gore &amp; Associates into a powerhouse with more than $3 billion in revenue.</a:t>
            </a:r>
            <a:endParaRPr lang="en-US" altLang="ko-KR" sz="1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 smtClean="0"/>
              <a:t>낙태를 허용할 시에 생명경시 사상이 만연할 수 있다는 지적은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어느</a:t>
            </a:r>
            <a:r>
              <a:rPr lang="ko-KR" altLang="en-US" sz="1200" baseline="0" dirty="0" smtClean="0"/>
              <a:t> 정도 개연성이 있는 말처럼 들립니다</a:t>
            </a:r>
            <a:r>
              <a:rPr lang="en-US" altLang="ko-KR" sz="1200" baseline="0" dirty="0" smtClean="0"/>
              <a:t>. </a:t>
            </a:r>
            <a:r>
              <a:rPr lang="ko-KR" altLang="en-US" sz="1200" baseline="0" dirty="0" smtClean="0"/>
              <a:t>그러나 생명경시사상이라는 것은 어떠한 지표를 지니고 있지 않은 허공의 개념에 불과하며</a:t>
            </a:r>
            <a:r>
              <a:rPr lang="en-US" altLang="ko-KR" sz="1200" baseline="0" dirty="0" smtClean="0"/>
              <a:t>, </a:t>
            </a:r>
            <a:r>
              <a:rPr lang="ko-KR" altLang="en-US" sz="1200" baseline="0" dirty="0" smtClean="0"/>
              <a:t>또한</a:t>
            </a:r>
            <a:r>
              <a:rPr lang="en-US" altLang="ko-KR" sz="1200" baseline="0" dirty="0" smtClean="0"/>
              <a:t> </a:t>
            </a:r>
            <a:r>
              <a:rPr lang="ko-KR" altLang="en-US" sz="1200" baseline="0" dirty="0" smtClean="0"/>
              <a:t>낙태를 허용하는 영국</a:t>
            </a:r>
            <a:r>
              <a:rPr lang="en-US" altLang="ko-KR" sz="1200" baseline="0" dirty="0" smtClean="0"/>
              <a:t>, </a:t>
            </a:r>
            <a:r>
              <a:rPr lang="ko-KR" altLang="en-US" sz="1200" baseline="0" dirty="0" smtClean="0"/>
              <a:t>미국</a:t>
            </a:r>
            <a:r>
              <a:rPr lang="en-US" altLang="ko-KR" sz="1200" baseline="0" dirty="0" smtClean="0"/>
              <a:t>, </a:t>
            </a:r>
            <a:r>
              <a:rPr lang="ko-KR" altLang="en-US" sz="1200" baseline="0" dirty="0" smtClean="0"/>
              <a:t>프랑스</a:t>
            </a:r>
            <a:r>
              <a:rPr lang="en-US" altLang="ko-KR" sz="1200" baseline="0" dirty="0" smtClean="0"/>
              <a:t>, </a:t>
            </a:r>
            <a:r>
              <a:rPr lang="ko-KR" altLang="en-US" sz="1200" baseline="0" dirty="0" smtClean="0"/>
              <a:t>스웨덴 등의 나라가 현재 한국보다 생명경시 사상이 만연한지는 여러분들이 판단하시면 될 것 같습니다</a:t>
            </a:r>
            <a:r>
              <a:rPr lang="en-US" altLang="ko-KR" sz="1200" baseline="0" dirty="0" smtClean="0"/>
              <a:t>.</a:t>
            </a:r>
            <a:endParaRPr lang="en-US" altLang="ko-KR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3966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 smtClean="0"/>
              <a:t>낙태를 허용할 시에 생명경시 사상이 만연할 수 있다는 지적은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어느</a:t>
            </a:r>
            <a:r>
              <a:rPr lang="ko-KR" altLang="en-US" sz="1200" baseline="0" dirty="0" smtClean="0"/>
              <a:t> 정도 개연성이 있는 말처럼 들립니다</a:t>
            </a:r>
            <a:r>
              <a:rPr lang="en-US" altLang="ko-KR" sz="1200" baseline="0" dirty="0" smtClean="0"/>
              <a:t>. </a:t>
            </a:r>
            <a:r>
              <a:rPr lang="ko-KR" altLang="en-US" sz="1200" baseline="0" dirty="0" smtClean="0"/>
              <a:t>그러나 생명경시사상이라는 것은 어떠한 지표를 지니고 있지 않은 허공의 개념에 불과하며</a:t>
            </a:r>
            <a:r>
              <a:rPr lang="en-US" altLang="ko-KR" sz="1200" baseline="0" dirty="0" smtClean="0"/>
              <a:t>, </a:t>
            </a:r>
            <a:r>
              <a:rPr lang="ko-KR" altLang="en-US" sz="1200" baseline="0" dirty="0" smtClean="0"/>
              <a:t>또한</a:t>
            </a:r>
            <a:r>
              <a:rPr lang="en-US" altLang="ko-KR" sz="1200" baseline="0" dirty="0" smtClean="0"/>
              <a:t> </a:t>
            </a:r>
            <a:r>
              <a:rPr lang="ko-KR" altLang="en-US" sz="1200" baseline="0" dirty="0" smtClean="0"/>
              <a:t>낙태를 허용하는 영국</a:t>
            </a:r>
            <a:r>
              <a:rPr lang="en-US" altLang="ko-KR" sz="1200" baseline="0" dirty="0" smtClean="0"/>
              <a:t>, </a:t>
            </a:r>
            <a:r>
              <a:rPr lang="ko-KR" altLang="en-US" sz="1200" baseline="0" dirty="0" smtClean="0"/>
              <a:t>미국</a:t>
            </a:r>
            <a:r>
              <a:rPr lang="en-US" altLang="ko-KR" sz="1200" baseline="0" dirty="0" smtClean="0"/>
              <a:t>, </a:t>
            </a:r>
            <a:r>
              <a:rPr lang="ko-KR" altLang="en-US" sz="1200" baseline="0" dirty="0" smtClean="0"/>
              <a:t>프랑스</a:t>
            </a:r>
            <a:r>
              <a:rPr lang="en-US" altLang="ko-KR" sz="1200" baseline="0" dirty="0" smtClean="0"/>
              <a:t>, </a:t>
            </a:r>
            <a:r>
              <a:rPr lang="ko-KR" altLang="en-US" sz="1200" baseline="0" dirty="0" smtClean="0"/>
              <a:t>스웨덴 등의 나라가 현재 한국보다 생명경시 사상이 만연한지는 여러분들이 판단하시면 될 것 같습니다</a:t>
            </a:r>
            <a:r>
              <a:rPr lang="en-US" altLang="ko-KR" sz="1200" baseline="0" dirty="0" smtClean="0"/>
              <a:t>.</a:t>
            </a:r>
            <a:endParaRPr lang="en-US" altLang="ko-KR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3966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661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43379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661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둘 다 </a:t>
            </a:r>
            <a:r>
              <a:rPr lang="en-US" altLang="ko-KR" baseline="0" dirty="0" smtClean="0"/>
              <a:t>UCSF</a:t>
            </a:r>
            <a:r>
              <a:rPr lang="ko-KR" altLang="en-US" baseline="0" dirty="0" smtClean="0"/>
              <a:t>에서 </a:t>
            </a:r>
            <a:r>
              <a:rPr lang="en-US" altLang="ko-KR" baseline="0" dirty="0" err="1" smtClean="0"/>
              <a:t>Ph.d.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왼쪽은 생명공학 오른쪽은 생물 물리학 전공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aseline="0" dirty="0" smtClean="0"/>
              <a:t>둘 다 </a:t>
            </a:r>
            <a:r>
              <a:rPr lang="en-US" altLang="ko-KR" baseline="0" dirty="0" smtClean="0"/>
              <a:t>UCSF</a:t>
            </a:r>
            <a:r>
              <a:rPr lang="ko-KR" altLang="en-US" baseline="0" dirty="0" smtClean="0"/>
              <a:t>에서 </a:t>
            </a:r>
            <a:r>
              <a:rPr lang="en-US" altLang="ko-KR" baseline="0" dirty="0" err="1" smtClean="0"/>
              <a:t>Ph.d.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왼쪽은 생명공학 오른쪽은 생물 물리학 전공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Low-cost synthetic fibers like polyester are polluting the oceans, </a:t>
            </a:r>
          </a:p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even natural fabrics like cotton require large tracts of land and chemicals to produce. </a:t>
            </a:r>
          </a:p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Spider silk, by contrast, as a bio-material, is sustainable.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Bolt Threads is looking to use the material to make better clothing. </a:t>
            </a:r>
          </a:p>
          <a:p>
            <a:pPr latinLnBrk="1"/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global fashion industry, at roughly $2.5 trillion, is giant and terrible for the environment</a:t>
            </a:r>
          </a:p>
          <a:p>
            <a:pPr latinLnBrk="1"/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89F0E4-18BE-4FF7-B971-D93EEE51AF6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65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4306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3170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36008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9776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8257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7757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6481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893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19890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9329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7857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8523F-8E32-7145-BABA-0076CE3F4AEE}" type="datetimeFigureOut">
              <a:rPr kumimoji="1" lang="ko-KR" altLang="en-US" smtClean="0"/>
              <a:t>2019-04-03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DA05D-AE82-3049-A265-26564424800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92523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"/>
            <a:ext cx="12192000" cy="27178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7247" y="740768"/>
            <a:ext cx="6776582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Bolt Threads</a:t>
            </a:r>
            <a:endParaRPr lang="ko-KR" altLang="en-US" sz="85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610028" y="2110108"/>
            <a:ext cx="2581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2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김민준</a:t>
            </a:r>
            <a:endParaRPr lang="ko-KR" altLang="en-US" sz="32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7247" y="147204"/>
            <a:ext cx="3674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&lt;</a:t>
            </a:r>
            <a:r>
              <a:rPr lang="ko-KR" altLang="en-US" sz="32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정보통신융</a:t>
            </a:r>
            <a:r>
              <a:rPr lang="ko-KR" altLang="en-US" sz="32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합</a:t>
            </a:r>
            <a:r>
              <a:rPr lang="en-US" altLang="ko-KR" sz="32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&gt;</a:t>
            </a:r>
            <a:endParaRPr lang="ko-KR" altLang="en-US" sz="32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pic>
        <p:nvPicPr>
          <p:cNvPr id="5" name="Picture 2" descr="C:\Users\Kims\Downloads\spid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794" y="3113547"/>
            <a:ext cx="3102411" cy="3102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25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ko-KR" altLang="en-US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연구분야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pic>
        <p:nvPicPr>
          <p:cNvPr id="7170" name="Picture 2" descr="C:\Users\Kims\Desktop\과정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2161" y="3106737"/>
            <a:ext cx="1457325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C:\Users\Kims\Desktop\과정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9224" y="3087687"/>
            <a:ext cx="1304925" cy="120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:\Users\Kims\Desktop\과정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0" y="2913062"/>
            <a:ext cx="1552575" cy="15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3" name="Picture 5" descr="C:\Users\Kims\Desktop\과정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5074" y="2909887"/>
            <a:ext cx="1495425" cy="1485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C:\Users\Kims\Desktop\과정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5824" y="3224212"/>
            <a:ext cx="1152525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41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연구</a:t>
            </a:r>
            <a:r>
              <a:rPr kumimoji="1" lang="en-US" altLang="ko-KR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 </a:t>
            </a:r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분야</a:t>
            </a:r>
          </a:p>
        </p:txBody>
      </p:sp>
      <p:pic>
        <p:nvPicPr>
          <p:cNvPr id="8194" name="Picture 2" descr="C:\Users\Kims\Downloads\zombie-on-kne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449" y="2430811"/>
            <a:ext cx="3269902" cy="3269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002534" y="1903050"/>
            <a:ext cx="6594954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어려움</a:t>
            </a:r>
            <a:endParaRPr lang="en-US" altLang="ko-KR" sz="3200" b="1" dirty="0" smtClean="0">
              <a:latin typeface="HY태백B" panose="02030600000101010101" pitchFamily="18" charset="-127"/>
              <a:ea typeface="HY태백B" panose="02030600000101010101" pitchFamily="18" charset="-127"/>
            </a:endParaRP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많은 연구자들에 의해 연구되었으나 실패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첫 결과물이 시간이 경과함에 따라 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40%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가 줄어드는 실패</a:t>
            </a:r>
            <a:endParaRPr lang="en-US" altLang="ko-KR" sz="25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연구비를 투자 받았지만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...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6971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연구</a:t>
            </a:r>
            <a:r>
              <a:rPr kumimoji="1" lang="en-US" altLang="ko-KR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 </a:t>
            </a:r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분야</a:t>
            </a:r>
          </a:p>
        </p:txBody>
      </p:sp>
      <p:pic>
        <p:nvPicPr>
          <p:cNvPr id="9218" name="Picture 2" descr="C:\Users\Kims\Desktop\MicroSil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0" y="1944687"/>
            <a:ext cx="5462586" cy="4379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7765417" y="3499112"/>
            <a:ext cx="2528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Micro Silk</a:t>
            </a:r>
          </a:p>
        </p:txBody>
      </p:sp>
    </p:spTree>
    <p:extLst>
      <p:ext uri="{BB962C8B-B14F-4D97-AF65-F5344CB8AC3E}">
        <p14:creationId xmlns:p14="http://schemas.microsoft.com/office/powerpoint/2010/main" val="128943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연구</a:t>
            </a:r>
            <a:r>
              <a:rPr kumimoji="1" lang="en-US" altLang="ko-KR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 </a:t>
            </a:r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분야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905117" y="3811098"/>
            <a:ext cx="2528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 smtClean="0">
                <a:latin typeface="HY태백B" panose="02030600000101010101" pitchFamily="18" charset="-127"/>
                <a:ea typeface="HY태백B" panose="02030600000101010101" pitchFamily="18" charset="-127"/>
              </a:rPr>
              <a:t>Mylo</a:t>
            </a:r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 </a:t>
            </a:r>
          </a:p>
        </p:txBody>
      </p:sp>
      <p:pic>
        <p:nvPicPr>
          <p:cNvPr id="10242" name="Picture 2" descr="C:\Users\Kims\Desktop\Mylo가방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025" y="2137590"/>
            <a:ext cx="4094198" cy="3892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01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시장 경쟁력</a:t>
            </a:r>
          </a:p>
        </p:txBody>
      </p:sp>
      <p:pic>
        <p:nvPicPr>
          <p:cNvPr id="10" name="Picture 2" descr="C:\Users\Kims\Desktop\로고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563" y="3116263"/>
            <a:ext cx="3794665" cy="1620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002534" y="2144350"/>
            <a:ext cx="6594954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HY태백B" panose="02030600000101010101" pitchFamily="18" charset="-127"/>
                <a:ea typeface="HY태백B" panose="02030600000101010101" pitchFamily="18" charset="-127"/>
              </a:rPr>
              <a:t>B</a:t>
            </a:r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olt Threads</a:t>
            </a: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수입 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: 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약 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$25 </a:t>
            </a:r>
            <a:r>
              <a:rPr lang="en-US" altLang="ko-KR" sz="25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millon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투자 유치금 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: $ 700 million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대량 생산 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x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5619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시장 경쟁력</a:t>
            </a:r>
          </a:p>
        </p:txBody>
      </p:sp>
      <p:pic>
        <p:nvPicPr>
          <p:cNvPr id="11" name="Picture 2" descr="C:\Users\Kims\Desktop\실크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0" y="2523400"/>
            <a:ext cx="5353050" cy="347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6096000" y="2523400"/>
            <a:ext cx="5893496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-Silk : $60~100 per kilo</a:t>
            </a:r>
          </a:p>
          <a:p>
            <a:pPr>
              <a:lnSpc>
                <a:spcPct val="20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en-US" altLang="ko-KR" sz="25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MicroSilk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: more than $100 per kilo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대량 </a:t>
            </a:r>
            <a:r>
              <a:rPr lang="ko-KR" altLang="en-US" sz="2500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생산시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: $40 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이하로 예상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129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시장 경쟁력</a:t>
            </a:r>
          </a:p>
        </p:txBody>
      </p:sp>
      <p:pic>
        <p:nvPicPr>
          <p:cNvPr id="11266" name="Picture 2" descr="C:\Users\Kims\Desktop\고어텍스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063" y="1854199"/>
            <a:ext cx="3775233" cy="4448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7563198" y="3693750"/>
            <a:ext cx="248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 smtClean="0">
                <a:latin typeface="HY태백B" panose="02030600000101010101" pitchFamily="18" charset="-127"/>
                <a:ea typeface="HY태백B" panose="02030600000101010101" pitchFamily="18" charset="-127"/>
              </a:rPr>
              <a:t>Gore-tex</a:t>
            </a:r>
            <a:endParaRPr lang="en-US" altLang="ko-KR" sz="3200" b="1" dirty="0" smtClean="0">
              <a:latin typeface="HY태백B" panose="02030600000101010101" pitchFamily="18" charset="-127"/>
              <a:ea typeface="HY태백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904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2057400" y="150661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ko-KR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 </a:t>
            </a:r>
            <a:r>
              <a:rPr kumimoji="1" lang="ko-KR" altLang="en-US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마무리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pic>
        <p:nvPicPr>
          <p:cNvPr id="4" name="Picture 2" descr="C:\Users\Kims\Downloads\man-thinkin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614" y="2760232"/>
            <a:ext cx="2844175" cy="284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타원 4"/>
          <p:cNvSpPr/>
          <p:nvPr/>
        </p:nvSpPr>
        <p:spPr>
          <a:xfrm>
            <a:off x="5054600" y="3337769"/>
            <a:ext cx="5448300" cy="1689100"/>
          </a:xfrm>
          <a:prstGeom prst="ellipse">
            <a:avLst/>
          </a:prstGeom>
          <a:ln w="38100" cmpd="sng"/>
          <a:effectLst>
            <a:innerShdw blurRad="114300">
              <a:prstClr val="black"/>
            </a:innerShdw>
            <a:reflection blurRad="6350" stA="52000" endA="300" endPos="35000" dir="5400000" sy="-100000" algn="bl" rotWithShape="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4000" b="1" dirty="0" smtClean="0">
                <a:solidFill>
                  <a:sysClr val="windowText" lastClr="000000"/>
                </a:solidFill>
                <a:latin typeface="Nanum Pen Script" panose="020B0600000101010101" charset="-127"/>
                <a:ea typeface="Nanum Pen Script" panose="020B0600000101010101" charset="-127"/>
                <a:cs typeface="Nanum Pen Script" panose="020B0600000101010101" charset="-127"/>
              </a:rPr>
              <a:t>아쉬운 점</a:t>
            </a:r>
            <a:r>
              <a:rPr kumimoji="1" lang="en-US" altLang="ko-KR" sz="4000" b="1" dirty="0" smtClean="0">
                <a:solidFill>
                  <a:sysClr val="windowText" lastClr="000000"/>
                </a:solidFill>
                <a:latin typeface="Nanum Pen Script" panose="020B0600000101010101" charset="-127"/>
                <a:ea typeface="Nanum Pen Script" panose="020B0600000101010101" charset="-127"/>
                <a:cs typeface="Nanum Pen Script" panose="020B0600000101010101" charset="-127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082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2057400" y="150661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ko-KR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 </a:t>
            </a:r>
            <a:r>
              <a:rPr kumimoji="1" lang="ko-KR" altLang="en-US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마무리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pic>
        <p:nvPicPr>
          <p:cNvPr id="12290" name="Picture 2" descr="C:\Users\Kims\Downloads\tan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100" y="3708400"/>
            <a:ext cx="2273300" cy="227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1" name="Picture 3" descr="C:\Users\Kims\Downloads\price-ta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500" y="3930650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52600" y="2657071"/>
            <a:ext cx="2882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방산 </a:t>
            </a:r>
            <a:r>
              <a:rPr lang="ko-KR" altLang="en-US" sz="3200" b="1" smtClean="0">
                <a:latin typeface="HY태백B" panose="02030600000101010101" pitchFamily="18" charset="-127"/>
                <a:ea typeface="HY태백B" panose="02030600000101010101" pitchFamily="18" charset="-127"/>
              </a:rPr>
              <a:t>산업 진출</a:t>
            </a:r>
            <a:endParaRPr lang="en-US" altLang="ko-KR" sz="3200" b="1" dirty="0" smtClean="0">
              <a:latin typeface="HY태백B" panose="02030600000101010101" pitchFamily="18" charset="-127"/>
              <a:ea typeface="HY태백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56500" y="2685242"/>
            <a:ext cx="2082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latin typeface="HY태백B" panose="02030600000101010101" pitchFamily="18" charset="-127"/>
                <a:ea typeface="HY태백B" panose="02030600000101010101" pitchFamily="18" charset="-127"/>
              </a:rPr>
              <a:t>가격 경쟁</a:t>
            </a:r>
            <a:endParaRPr lang="en-US" altLang="ko-KR" sz="3200" b="1" dirty="0" smtClean="0">
              <a:latin typeface="HY태백B" panose="02030600000101010101" pitchFamily="18" charset="-127"/>
              <a:ea typeface="HY태백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388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35438"/>
            <a:ext cx="12192000" cy="6993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  </a:t>
            </a:r>
            <a:endParaRPr lang="ko-KR" altLang="en-US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1372010" y="2763337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Q &amp; A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613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24338" y="137391"/>
            <a:ext cx="8813800" cy="1195887"/>
          </a:xfrm>
        </p:spPr>
        <p:txBody>
          <a:bodyPr>
            <a:normAutofit/>
          </a:bodyPr>
          <a:lstStyle/>
          <a:p>
            <a:pPr algn="r"/>
            <a:r>
              <a:rPr kumimoji="1" lang="ko-KR" altLang="en-US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목차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3154471" y="2893513"/>
            <a:ext cx="0" cy="24926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6412108" y="2843405"/>
            <a:ext cx="0" cy="24926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9374167" y="2843404"/>
            <a:ext cx="0" cy="249267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34681" y="4751311"/>
            <a:ext cx="1974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Nanum Pen Script" panose="03040600000000000000" pitchFamily="66" charset="-127"/>
                <a:ea typeface="Nanum Pen Script" panose="03040600000000000000" pitchFamily="66" charset="-127"/>
              </a:rPr>
              <a:t>Bolt Threads?</a:t>
            </a:r>
            <a:endParaRPr lang="ko-KR" altLang="en-US" sz="3200" b="1" dirty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77922" y="4787647"/>
            <a:ext cx="1684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smtClean="0">
                <a:latin typeface="Nanum Pen Script" panose="03040600000000000000" pitchFamily="66" charset="-127"/>
                <a:ea typeface="Nanum Pen Script" panose="03040600000000000000" pitchFamily="66" charset="-127"/>
              </a:rPr>
              <a:t>시장 경쟁력</a:t>
            </a:r>
            <a:endParaRPr lang="ko-KR" altLang="en-US" sz="3200" b="1" dirty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788312" y="4751312"/>
            <a:ext cx="1684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smtClean="0">
                <a:latin typeface="Nanum Pen Script" panose="03040600000000000000" pitchFamily="66" charset="-127"/>
                <a:ea typeface="Nanum Pen Script" panose="03040600000000000000" pitchFamily="66" charset="-127"/>
              </a:rPr>
              <a:t>마무리</a:t>
            </a:r>
            <a:endParaRPr lang="ko-KR" altLang="en-US" sz="3200" b="1" dirty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284" y="2938263"/>
            <a:ext cx="1201589" cy="120158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Picture 4" descr="C:\Users\Kims\Downloads\1479849928_LIBRARY_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32" y="2765255"/>
            <a:ext cx="1580961" cy="1606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Kims\Downloads\contrast-square-butt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2999" y="2919138"/>
            <a:ext cx="1239837" cy="123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C:\Users\Kims\Downloads\man-thinking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019" y="2797109"/>
            <a:ext cx="1543119" cy="1543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3870542" y="4751310"/>
            <a:ext cx="1684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smtClean="0">
                <a:latin typeface="Nanum Pen Script" panose="03040600000000000000" pitchFamily="66" charset="-127"/>
                <a:ea typeface="Nanum Pen Script" panose="03040600000000000000" pitchFamily="66" charset="-127"/>
              </a:rPr>
              <a:t>연구 분야 </a:t>
            </a:r>
            <a:endParaRPr lang="en-US" altLang="ko-KR" sz="3200" b="1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pPr algn="ctr"/>
            <a:r>
              <a:rPr lang="ko-KR" altLang="en-US" sz="3200" b="1" dirty="0" smtClean="0">
                <a:latin typeface="Nanum Pen Script" panose="03040600000000000000" pitchFamily="66" charset="-127"/>
                <a:ea typeface="Nanum Pen Script" panose="03040600000000000000" pitchFamily="66" charset="-127"/>
              </a:rPr>
              <a:t>및 가능성</a:t>
            </a:r>
            <a:endParaRPr lang="ko-KR" altLang="en-US" sz="3200" b="1" dirty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70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135438"/>
            <a:ext cx="12192000" cy="6993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  </a:t>
            </a:r>
            <a:endParaRPr lang="ko-KR" altLang="en-US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1372010" y="2763337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감사합니다</a:t>
            </a:r>
            <a:r>
              <a:rPr kumimoji="1" lang="en-US" altLang="ko-KR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.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70023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ko-KR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Bolt Threads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02534" y="1903050"/>
            <a:ext cx="6594954" cy="404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Bolt Threads</a:t>
            </a: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-California, US</a:t>
            </a:r>
          </a:p>
          <a:p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-[Refactored Materials]</a:t>
            </a:r>
            <a:r>
              <a:rPr lang="en-US" altLang="ko-KR" sz="2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2009</a:t>
            </a:r>
          </a:p>
          <a:p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-130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여명의 직원</a:t>
            </a:r>
            <a:endParaRPr lang="en-US" altLang="ko-KR" sz="25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-Biotech Fiber 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2050" name="Picture 2" descr="C:\Users\Kims\Desktop\로고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563" y="3116263"/>
            <a:ext cx="3794665" cy="1620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282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ko-KR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Bolt Threads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02534" y="1903050"/>
            <a:ext cx="6594954" cy="4624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Dan WIDMAIER</a:t>
            </a: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-37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생화학자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(Biochemist)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와 약사의 아들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-130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여명의 직원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-University of Washington : 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화학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생화학</a:t>
            </a:r>
            <a:endParaRPr lang="en-US" altLang="ko-KR" sz="25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-UC San Francisco Ph.D.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074" name="Picture 2" descr="C:\Users\Kims\Desktop\C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996814"/>
            <a:ext cx="4178300" cy="4157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6553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ko-KR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Bolt Threads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02534" y="1903050"/>
            <a:ext cx="6594954" cy="4624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Dan WIDMAIER</a:t>
            </a: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-37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세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생화학자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(Biochemist) 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와 약사의 아들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-130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여명의 직원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-University of Washington : 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화학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,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생화학</a:t>
            </a:r>
            <a:endParaRPr lang="en-US" altLang="ko-KR" sz="25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-UC San Francisco Ph.D.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3074" name="Picture 2" descr="C:\Users\Kims\Desktop\CE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996814"/>
            <a:ext cx="4178300" cy="4157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315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ko-KR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Bolt Threads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3167" y="1737949"/>
            <a:ext cx="4128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David </a:t>
            </a:r>
            <a:r>
              <a:rPr lang="en-US" altLang="ko-KR" sz="3200" b="1" dirty="0" err="1" smtClean="0">
                <a:latin typeface="HY태백B" panose="02030600000101010101" pitchFamily="18" charset="-127"/>
                <a:ea typeface="HY태백B" panose="02030600000101010101" pitchFamily="18" charset="-127"/>
              </a:rPr>
              <a:t>Breslauer</a:t>
            </a:r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pic>
        <p:nvPicPr>
          <p:cNvPr id="4098" name="Picture 2" descr="C:\Users\Kims\Desktop\코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00" y="2322724"/>
            <a:ext cx="3628501" cy="361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ims\Desktop\코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5350" y="2362198"/>
            <a:ext cx="3803650" cy="372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082792" y="1737948"/>
            <a:ext cx="4128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latin typeface="HY태백B" panose="02030600000101010101" pitchFamily="18" charset="-127"/>
                <a:ea typeface="HY태백B" panose="02030600000101010101" pitchFamily="18" charset="-127"/>
              </a:rPr>
              <a:t>E</a:t>
            </a:r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than </a:t>
            </a:r>
            <a:r>
              <a:rPr lang="en-US" altLang="ko-KR" sz="3200" b="1" dirty="0" err="1" smtClean="0">
                <a:latin typeface="HY태백B" panose="02030600000101010101" pitchFamily="18" charset="-127"/>
                <a:ea typeface="HY태백B" panose="02030600000101010101" pitchFamily="18" charset="-127"/>
              </a:rPr>
              <a:t>Mirsky</a:t>
            </a:r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402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en-US" altLang="ko-KR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Bolt Threads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43334" y="1737947"/>
            <a:ext cx="4128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Polyester</a:t>
            </a:r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311392" y="1737946"/>
            <a:ext cx="4128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Silk</a:t>
            </a:r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pic>
        <p:nvPicPr>
          <p:cNvPr id="5122" name="Picture 2" descr="C:\Users\Kims\Desktop\실크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0650" y="2757488"/>
            <a:ext cx="5353050" cy="3476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Kims\Desktop\폴리에스테르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350" y="2548643"/>
            <a:ext cx="4222750" cy="3894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629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ko-KR" altLang="en-US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연구</a:t>
            </a:r>
            <a:r>
              <a:rPr kumimoji="1" lang="en-US" altLang="ko-KR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 </a:t>
            </a:r>
            <a:r>
              <a:rPr kumimoji="1" lang="ko-KR" altLang="en-US" sz="6600" dirty="0" smtClean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분야</a:t>
            </a:r>
            <a:endParaRPr kumimoji="1" lang="ko-KR" altLang="en-US" sz="6600" dirty="0">
              <a:solidFill>
                <a:schemeClr val="bg1"/>
              </a:solidFill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02534" y="1903050"/>
            <a:ext cx="6594954" cy="4624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Todays Textiles</a:t>
            </a: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-60% 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이상이 석유화학제품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환경오염</a:t>
            </a: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면직물과 실크와 같은 자연 섬유</a:t>
            </a:r>
            <a:endParaRPr lang="en-US" altLang="ko-KR" sz="25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=&gt;</a:t>
            </a:r>
            <a:r>
              <a:rPr lang="ko-KR" altLang="en-US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광범위환 땅과 화학제품 필요</a:t>
            </a:r>
            <a:endParaRPr lang="en-US" altLang="ko-KR" sz="2500" dirty="0" smtClean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6146" name="Picture 2" descr="C:\Users\Kims\Desktop\기름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00" y="3104175"/>
            <a:ext cx="4038600" cy="222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787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1"/>
            <a:ext cx="12192000" cy="1346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2298700" y="135539"/>
            <a:ext cx="9690796" cy="119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연구</a:t>
            </a:r>
            <a:r>
              <a:rPr kumimoji="1" lang="en-US" altLang="ko-KR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 </a:t>
            </a:r>
            <a:r>
              <a:rPr kumimoji="1" lang="ko-KR" altLang="en-US" sz="6600" dirty="0">
                <a:solidFill>
                  <a:schemeClr val="bg1"/>
                </a:solidFill>
                <a:latin typeface="Nanum Pen Script" panose="03040600000000000000" pitchFamily="66" charset="-127"/>
                <a:ea typeface="Nanum Pen Script" panose="03040600000000000000" pitchFamily="66" charset="-127"/>
              </a:rPr>
              <a:t>분야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764534" y="1903047"/>
            <a:ext cx="4484366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atin typeface="HY태백B" panose="02030600000101010101" pitchFamily="18" charset="-127"/>
                <a:ea typeface="HY태백B" panose="02030600000101010101" pitchFamily="18" charset="-127"/>
              </a:rPr>
              <a:t>Spider Silk</a:t>
            </a:r>
          </a:p>
          <a:p>
            <a:endParaRPr lang="en-US" altLang="ko-KR" sz="2500" dirty="0" smtClean="0">
              <a:latin typeface="Nanum Pen Script" panose="03040600000000000000" pitchFamily="66" charset="-127"/>
              <a:ea typeface="Nanum Pen Script" panose="03040600000000000000" pitchFamily="66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-Stronger</a:t>
            </a: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-Lighter</a:t>
            </a: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-Durable</a:t>
            </a: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-Tunable</a:t>
            </a:r>
          </a:p>
          <a:p>
            <a:pPr>
              <a:lnSpc>
                <a:spcPct val="150000"/>
              </a:lnSpc>
            </a:pPr>
            <a:r>
              <a:rPr lang="en-US" altLang="ko-KR" sz="25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-Sustainable</a:t>
            </a:r>
          </a:p>
          <a:p>
            <a:pPr>
              <a:lnSpc>
                <a:spcPct val="150000"/>
              </a:lnSpc>
            </a:pPr>
            <a:endParaRPr lang="en-US" altLang="ko-KR" sz="25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7" name="Picture 2" descr="C:\Users\Kims\Downloads\spid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217" y="2664015"/>
            <a:ext cx="3102411" cy="3102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830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2267</TotalTime>
  <Words>801</Words>
  <Application>Microsoft Office PowerPoint</Application>
  <PresentationFormat>사용자 지정</PresentationFormat>
  <Paragraphs>139</Paragraphs>
  <Slides>20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굴림</vt:lpstr>
      <vt:lpstr>Arial</vt:lpstr>
      <vt:lpstr>Nanum Pen Script</vt:lpstr>
      <vt:lpstr>HY헤드라인M</vt:lpstr>
      <vt:lpstr>HY태백B</vt:lpstr>
      <vt:lpstr>맑은 고딕</vt:lpstr>
      <vt:lpstr>Office 테마</vt:lpstr>
      <vt:lpstr>PowerPoint 프레젠테이션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제목</dc:title>
  <dc:creator>Microsoft Office 사용자</dc:creator>
  <cp:lastModifiedBy>Kims</cp:lastModifiedBy>
  <cp:revision>180</cp:revision>
  <dcterms:created xsi:type="dcterms:W3CDTF">2016-11-20T13:06:12Z</dcterms:created>
  <dcterms:modified xsi:type="dcterms:W3CDTF">2019-04-02T16:36:43Z</dcterms:modified>
</cp:coreProperties>
</file>